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Lst>
  <p:notesMasterIdLst>
    <p:notesMasterId r:id="rId35"/>
  </p:notesMasterIdLst>
  <p:handoutMasterIdLst>
    <p:handoutMasterId r:id="rId36"/>
  </p:handoutMasterIdLst>
  <p:sldIdLst>
    <p:sldId id="3447" r:id="rId19"/>
    <p:sldId id="3370" r:id="rId20"/>
    <p:sldId id="3360" r:id="rId21"/>
    <p:sldId id="3397" r:id="rId22"/>
    <p:sldId id="3398" r:id="rId23"/>
    <p:sldId id="3399" r:id="rId24"/>
    <p:sldId id="3400" r:id="rId25"/>
    <p:sldId id="3401" r:id="rId26"/>
    <p:sldId id="3402" r:id="rId27"/>
    <p:sldId id="3403" r:id="rId28"/>
    <p:sldId id="3404" r:id="rId29"/>
    <p:sldId id="3405" r:id="rId30"/>
    <p:sldId id="3406" r:id="rId31"/>
    <p:sldId id="3407" r:id="rId32"/>
    <p:sldId id="3411" r:id="rId33"/>
    <p:sldId id="1532"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E800F-978D-4E3F-868E-D72E2A94F411}" v="4" dt="2018-11-26T22:02:50.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75" autoAdjust="0"/>
    <p:restoredTop sz="62699" autoAdjust="0"/>
  </p:normalViewPr>
  <p:slideViewPr>
    <p:cSldViewPr snapToGrid="0">
      <p:cViewPr varScale="1">
        <p:scale>
          <a:sx n="56" d="100"/>
          <a:sy n="56" d="100"/>
        </p:scale>
        <p:origin x="42" y="28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notesMaster" Target="notesMasters/notesMaster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Thomas" userId="5d003f33-6e3f-406c-b398-0eb1113638fb" providerId="ADAL" clId="{6CCE800F-978D-4E3F-868E-D72E2A94F411}"/>
    <pc:docChg chg="custSel delSld modSld">
      <pc:chgData name="Anna Thomas" userId="5d003f33-6e3f-406c-b398-0eb1113638fb" providerId="ADAL" clId="{6CCE800F-978D-4E3F-868E-D72E2A94F411}" dt="2018-11-26T22:03:04.034" v="123" actId="20577"/>
      <pc:docMkLst>
        <pc:docMk/>
      </pc:docMkLst>
      <pc:sldChg chg="modSp">
        <pc:chgData name="Anna Thomas" userId="5d003f33-6e3f-406c-b398-0eb1113638fb" providerId="ADAL" clId="{6CCE800F-978D-4E3F-868E-D72E2A94F411}" dt="2018-11-26T22:01:58.038" v="40" actId="20577"/>
        <pc:sldMkLst>
          <pc:docMk/>
          <pc:sldMk cId="3713008051" sldId="3360"/>
        </pc:sldMkLst>
        <pc:spChg chg="mod">
          <ac:chgData name="Anna Thomas" userId="5d003f33-6e3f-406c-b398-0eb1113638fb" providerId="ADAL" clId="{6CCE800F-978D-4E3F-868E-D72E2A94F411}" dt="2018-11-26T22:01:58.038" v="40" actId="20577"/>
          <ac:spMkLst>
            <pc:docMk/>
            <pc:sldMk cId="3713008051" sldId="3360"/>
            <ac:spMk id="4" creationId="{536D50BC-671A-477C-B0D1-C0159617D4FB}"/>
          </ac:spMkLst>
        </pc:spChg>
      </pc:sldChg>
      <pc:sldChg chg="del">
        <pc:chgData name="Anna Thomas" userId="5d003f33-6e3f-406c-b398-0eb1113638fb" providerId="ADAL" clId="{6CCE800F-978D-4E3F-868E-D72E2A94F411}" dt="2018-11-26T22:02:03.251" v="41" actId="2696"/>
        <pc:sldMkLst>
          <pc:docMk/>
          <pc:sldMk cId="874269837" sldId="3408"/>
        </pc:sldMkLst>
      </pc:sldChg>
      <pc:sldChg chg="del">
        <pc:chgData name="Anna Thomas" userId="5d003f33-6e3f-406c-b398-0eb1113638fb" providerId="ADAL" clId="{6CCE800F-978D-4E3F-868E-D72E2A94F411}" dt="2018-11-26T22:01:47.247" v="0" actId="2696"/>
        <pc:sldMkLst>
          <pc:docMk/>
          <pc:sldMk cId="408012782" sldId="3409"/>
        </pc:sldMkLst>
      </pc:sldChg>
      <pc:sldChg chg="modSp">
        <pc:chgData name="Anna Thomas" userId="5d003f33-6e3f-406c-b398-0eb1113638fb" providerId="ADAL" clId="{6CCE800F-978D-4E3F-868E-D72E2A94F411}" dt="2018-11-26T22:03:04.034" v="123" actId="20577"/>
        <pc:sldMkLst>
          <pc:docMk/>
          <pc:sldMk cId="1897394134" sldId="3411"/>
        </pc:sldMkLst>
        <pc:spChg chg="mod">
          <ac:chgData name="Anna Thomas" userId="5d003f33-6e3f-406c-b398-0eb1113638fb" providerId="ADAL" clId="{6CCE800F-978D-4E3F-868E-D72E2A94F411}" dt="2018-11-26T22:03:04.034" v="123" actId="20577"/>
          <ac:spMkLst>
            <pc:docMk/>
            <pc:sldMk cId="1897394134" sldId="3411"/>
            <ac:spMk id="2" creationId="{00000000-0000-0000-0000-000000000000}"/>
          </ac:spMkLst>
        </pc:spChg>
      </pc:sldChg>
    </pc:docChg>
  </pc:docChgLst>
  <pc:docChgLst>
    <pc:chgData name="Anna Thomas" userId="5d003f33-6e3f-406c-b398-0eb1113638fb" providerId="ADAL" clId="{57CEE5C4-EC51-4395-8C99-9577005BD369}"/>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11/26/2018 2:01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11/26/2018 2:01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green and purple slides are for information only, not to be shown in any videos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309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Train your model: https://docs.microsoft.com/en-us/azure/cognitive-services/luis/luis-how-to-train</a:t>
            </a:r>
          </a:p>
          <a:p>
            <a:pPr marL="228600" indent="-228600">
              <a:buAutoNum type="arabicPeriod"/>
            </a:pPr>
            <a:r>
              <a:rPr lang="en-US" dirty="0"/>
              <a:t>Interactive testing: https://docs.microsoft.com/en-us/azure/cognitive-services/luis/train-test</a:t>
            </a:r>
          </a:p>
          <a:p>
            <a:pPr marL="228600" indent="-228600">
              <a:buAutoNum type="arabicPeriod"/>
            </a:pPr>
            <a:r>
              <a:rPr lang="en-US" dirty="0"/>
              <a:t>Batch testing: https://docs.microsoft.com/en-us/azure/cognitive-services/luis/luis-how-to-batch-test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7225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Publish your model: https://docs.microsoft.com/en-us/azure/cognitive-services/luis/publishapp</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59119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features: https://docs.microsoft.com/en-us/azure/cognitive-services/luis/add-features</a:t>
            </a:r>
          </a:p>
          <a:p>
            <a:pPr marL="228600" indent="-228600">
              <a:buAutoNum type="arabicPeriod"/>
            </a:pPr>
            <a:r>
              <a:rPr lang="en-US" dirty="0"/>
              <a:t>10 phrase list must-haves blog: https://blogs.msdn.microsoft.com/benjaminperkins/2016/12/07/top-10-must-have-phrase-list-features-for-your-chatbot-or-any-bot-luis/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96120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Authoring cycle: https://docs.microsoft.com/en-us/azure/cognitive-services/luis/luis-concept-app-iteration</a:t>
            </a:r>
          </a:p>
          <a:p>
            <a:pPr marL="228600" indent="-228600">
              <a:buAutoNum type="arabicPeriod"/>
            </a:pPr>
            <a:r>
              <a:rPr lang="en-US" dirty="0"/>
              <a:t>Label endpoint utterances: https://docs.microsoft.com/en-us/azure/cognitive-services/luis/label-suggested-utterances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7663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Authoring cycle: https://docs.microsoft.com/en-us/azure/cognitive-services/luis/luis-concept-app-iteration</a:t>
            </a:r>
          </a:p>
          <a:p>
            <a:pPr marL="228600" indent="-228600">
              <a:buAutoNum type="arabicPeriod"/>
            </a:pPr>
            <a:r>
              <a:rPr lang="en-US" dirty="0"/>
              <a:t>Label endpoint utterances: https://docs.microsoft.com/en-us/azure/cognitive-services/luis/label-suggested-utterances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66587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579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11/26/2018 2:01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728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2:01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8738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quickly through these slides, as it should be mostly a review of yesterday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106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Understanding NLU Stanford presentation: https://nlp.stanford.edu/~wcmac/papers/20140716-UNLU.pdf</a:t>
            </a:r>
          </a:p>
          <a:p>
            <a:pPr marL="228600" indent="-228600">
              <a:buAutoNum type="arabicPeriod"/>
            </a:pPr>
            <a:r>
              <a:rPr lang="en-US" dirty="0"/>
              <a:t>Wikipedia: https://en.wikipedia.org/wiki/Natural_language_understanding</a:t>
            </a:r>
          </a:p>
          <a:p>
            <a:pPr marL="228600" indent="-228600">
              <a:buAutoNum type="arabicPeriod"/>
            </a:pPr>
            <a:r>
              <a:rPr lang="en-US" dirty="0"/>
              <a:t>Why chatbots won’t survive without NLU: https://chatbotsmagazine.com/why-chatbots-wont-survive-without-nlu-df3670e911c5</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37794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LUIS whitepaper: https://www.microsoft.com/en-us/research/wp-content/uploads/2016/02/sigdial2015demo</a:t>
            </a:r>
            <a:r>
              <a:rPr lang="en-US"/>
              <a:t>.pdf</a:t>
            </a:r>
          </a:p>
          <a:p>
            <a:pPr marL="228600" indent="-228600">
              <a:buAutoNum type="arabicPeriod"/>
            </a:pPr>
            <a:r>
              <a:rPr lang="en-US"/>
              <a:t>https://www.luis.ai/</a:t>
            </a:r>
          </a:p>
          <a:p>
            <a:pPr marL="228600" indent="-228600">
              <a:buAutoNum type="arabicPeriod"/>
            </a:pPr>
            <a:endParaRPr lang="en-US"/>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403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84120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https://docs.microsoft.com/en-us/azure/cognitive-services/luis/home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09596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Plan your app: https://docs.microsoft.com/en-us/azure/cognitive-services/luis/plan-your-app</a:t>
            </a:r>
          </a:p>
          <a:p>
            <a:pPr marL="228600" indent="-228600">
              <a:buAutoNum type="arabicPeriod"/>
            </a:pPr>
            <a:r>
              <a:rPr lang="en-US" dirty="0"/>
              <a:t>Prebuilt entity: https://docs.microsoft.com/en-us/azure/cognitive-services/luis/pre-builtentities</a:t>
            </a:r>
          </a:p>
          <a:p>
            <a:pPr marL="228600" indent="-228600">
              <a:buAutoNum type="arabicPeriod"/>
            </a:pPr>
            <a:r>
              <a:rPr lang="en-US" dirty="0"/>
              <a:t>Prebuilt domains: https://docs.microsoft.com/en-us/azure/cognitive-services/luis/luis-how-to-use-prebuilt-domains</a:t>
            </a:r>
          </a:p>
          <a:p>
            <a:pPr marL="228600" indent="-228600">
              <a:buAutoNum type="arabicPeriod"/>
            </a:pPr>
            <a:r>
              <a:rPr lang="en-US" dirty="0"/>
              <a:t>Best practices: https://docs.microsoft.com/en-us/azure/cognitive-services/luis/luis-concept-best-practices#entities</a:t>
            </a:r>
          </a:p>
          <a:p>
            <a:pPr marL="228600" indent="-228600">
              <a:buAutoNum type="arabicPeriod"/>
            </a:pPr>
            <a:r>
              <a:rPr lang="en-US" dirty="0"/>
              <a:t>Recognizer-Texts, code behind prebuilt entities: https://blog.botframework.com/2018/01/24/contributing-luis-microsoft-recognizers-text-part-1/</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2:01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53298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26/11/2018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01003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oleObject" Target="../embeddings/oleObject1.bin"/><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xml"/><Relationship Id="rId2" Type="http://schemas.openxmlformats.org/officeDocument/2006/relationships/slideLayout" Target="../slideLayouts/slideLayout148.xml"/><Relationship Id="rId16" Type="http://schemas.openxmlformats.org/officeDocument/2006/relationships/vmlDrawing" Target="../drawings/vmlDrawing1.v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0.xml"/><Relationship Id="rId10" Type="http://schemas.openxmlformats.org/officeDocument/2006/relationships/slideLayout" Target="../slideLayouts/slideLayout156.xml"/><Relationship Id="rId19" Type="http://schemas.openxmlformats.org/officeDocument/2006/relationships/image" Target="../media/image38.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theme" Target="../theme/theme1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theme" Target="../theme/theme14.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20.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20.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theme" Target="../theme/theme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 id="2147484698" r:id="rId24"/>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1.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71.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hyperlink" Target="https://aka.ms/luis-not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Azure/LearnAI-Bootcamp/blob/master/lab02.1-azure_search/0_README.md" TargetMode="External"/><Relationship Id="rId13" Type="http://schemas.openxmlformats.org/officeDocument/2006/relationships/hyperlink" Target="https://github.com/Azure/LearnAI-Bootcamp/blob/master/lab01.5-luis/0_README.md" TargetMode="External"/><Relationship Id="rId18" Type="http://schemas.openxmlformats.org/officeDocument/2006/relationships/hyperlink" Target="https://github.com/Azure/LearnAI-Cognitive-Search/blob/master/05-Lab-2-Image-Skills.md" TargetMode="External"/><Relationship Id="rId3" Type="http://schemas.openxmlformats.org/officeDocument/2006/relationships/hyperlink" Target="https://github.com/Azure/LearnAI-Bootcamp/blob/master/lab01.1-computer_vision/1_Setup.md" TargetMode="External"/><Relationship Id="rId7" Type="http://schemas.openxmlformats.org/officeDocument/2006/relationships/hyperlink" Target="https://github.com/Azure/LearnAI-Bootcamp/blob/master/lab01.3_customvision02/0_README.md" TargetMode="External"/><Relationship Id="rId12" Type="http://schemas.openxmlformats.org/officeDocument/2006/relationships/hyperlink" Target="https://github.com/Azure/LearnAI-DesigningandArchitectingIntelligentAgents/blob/master/03-luis/2_activity.md" TargetMode="External"/><Relationship Id="rId17" Type="http://schemas.openxmlformats.org/officeDocument/2006/relationships/hyperlink" Target="https://github.com/Azure/LearnAI-Cognitive-Search/blob/master/04-Lab-1-Text-Skills.md" TargetMode="External"/><Relationship Id="rId2" Type="http://schemas.openxmlformats.org/officeDocument/2006/relationships/notesSlide" Target="../notesSlides/notesSlide3.xml"/><Relationship Id="rId16" Type="http://schemas.openxmlformats.org/officeDocument/2006/relationships/hyperlink" Target="https://github.com/Azure/LearnAI-DesigningandArchitectingIntelligentAgents/blob/master/04-architectures/2_activity.md" TargetMode="External"/><Relationship Id="rId1" Type="http://schemas.openxmlformats.org/officeDocument/2006/relationships/slideLayout" Target="../slideLayouts/slideLayout48.xml"/><Relationship Id="rId6" Type="http://schemas.openxmlformats.org/officeDocument/2006/relationships/hyperlink" Target="https://github.com/Azure/LearnAI-Bootcamp/blob/master/lab01.2_customvision01/0_README.md" TargetMode="External"/><Relationship Id="rId11" Type="http://schemas.openxmlformats.org/officeDocument/2006/relationships/hyperlink" Target="https://github.com/Azure/LearnAI-DesigningandArchitectingIntelligentAgents/blob/master/02-bot_design/2_activity.md" TargetMode="External"/><Relationship Id="rId5" Type="http://schemas.openxmlformats.org/officeDocument/2006/relationships/hyperlink" Target="https://github.com/Azure/LearnAI-Bootcamp/blob/master/lab01.1-computer_vision/0_README.md" TargetMode="External"/><Relationship Id="rId15" Type="http://schemas.openxmlformats.org/officeDocument/2006/relationships/hyperlink" Target="https://github.com/Azure/LearnAI-Bootcamp/blob/master/lab02.2-building_bots/0_README.md" TargetMode="External"/><Relationship Id="rId10" Type="http://schemas.openxmlformats.org/officeDocument/2006/relationships/hyperlink" Target="https://github.com/Azure/LearnAI-DesigningandArchitectingIntelligentAgents/blob/master/03-luis/1_session.ipynb" TargetMode="External"/><Relationship Id="rId19" Type="http://schemas.openxmlformats.org/officeDocument/2006/relationships/hyperlink" Target="file:///c:\Users\antho\LearnAI-Airlift\final_case.md" TargetMode="External"/><Relationship Id="rId4" Type="http://schemas.openxmlformats.org/officeDocument/2006/relationships/hyperlink" Target="https://github.com/Azure/LearnAI-DesigningandArchitectingIntelligentAgents/blob/master/05-cognitive_services/1_session.ipynb" TargetMode="External"/><Relationship Id="rId9" Type="http://schemas.openxmlformats.org/officeDocument/2006/relationships/hyperlink" Target="https://github.com/Azure/LearnAI-DesigningandArchitectingIntelligentAgents/blob/master/02-bot_design/1_session.ipynb" TargetMode="External"/><Relationship Id="rId14" Type="http://schemas.openxmlformats.org/officeDocument/2006/relationships/hyperlink" Target="https://github.com/Azure/LearnAI-DesigningandArchitectingIntelligentAgents/blob/master/04-architectures/1_session.ipyn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7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2</a:t>
            </a:r>
          </a:p>
        </p:txBody>
      </p:sp>
    </p:spTree>
    <p:extLst>
      <p:ext uri="{BB962C8B-B14F-4D97-AF65-F5344CB8AC3E}">
        <p14:creationId xmlns:p14="http://schemas.microsoft.com/office/powerpoint/2010/main" val="236172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Training and testing your model</a:t>
            </a:r>
          </a:p>
        </p:txBody>
      </p:sp>
      <p:sp>
        <p:nvSpPr>
          <p:cNvPr id="6" name="Text Placeholder 5"/>
          <p:cNvSpPr>
            <a:spLocks noGrp="1"/>
          </p:cNvSpPr>
          <p:nvPr>
            <p:ph type="body" sz="quarter" idx="10"/>
          </p:nvPr>
        </p:nvSpPr>
        <p:spPr>
          <a:xfrm>
            <a:off x="269303" y="1187963"/>
            <a:ext cx="11655078" cy="583237"/>
          </a:xfrm>
        </p:spPr>
        <p:txBody>
          <a:bodyPr/>
          <a:lstStyle/>
          <a:p>
            <a:pPr marL="0" indent="0" fontAlgn="ctr">
              <a:buNone/>
            </a:pPr>
            <a:endParaRPr lang="en-US" sz="2800" dirty="0">
              <a:solidFill>
                <a:schemeClr val="bg2"/>
              </a:solidFill>
            </a:endParaRPr>
          </a:p>
        </p:txBody>
      </p:sp>
      <p:pic>
        <p:nvPicPr>
          <p:cNvPr id="3" name="Picture 2" descr="A screenshot of a cell phone&#10;&#10;Description generated with very high confidence">
            <a:extLst>
              <a:ext uri="{FF2B5EF4-FFF2-40B4-BE49-F238E27FC236}">
                <a16:creationId xmlns:a16="http://schemas.microsoft.com/office/drawing/2014/main" id="{02080E7B-7B6F-44F5-A13F-347E679F5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324" y="1203922"/>
            <a:ext cx="8441352" cy="5056453"/>
          </a:xfrm>
          <a:prstGeom prst="rect">
            <a:avLst/>
          </a:prstGeom>
        </p:spPr>
      </p:pic>
      <p:sp>
        <p:nvSpPr>
          <p:cNvPr id="7" name="Rectangle 6">
            <a:extLst>
              <a:ext uri="{FF2B5EF4-FFF2-40B4-BE49-F238E27FC236}">
                <a16:creationId xmlns:a16="http://schemas.microsoft.com/office/drawing/2014/main" id="{52A3D7CA-8896-46F7-B879-8ABEA9E2DA81}"/>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spTree>
    <p:extLst>
      <p:ext uri="{BB962C8B-B14F-4D97-AF65-F5344CB8AC3E}">
        <p14:creationId xmlns:p14="http://schemas.microsoft.com/office/powerpoint/2010/main" val="262187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Publishing your model</a:t>
            </a:r>
          </a:p>
        </p:txBody>
      </p:sp>
      <p:sp>
        <p:nvSpPr>
          <p:cNvPr id="6" name="Text Placeholder 5"/>
          <p:cNvSpPr>
            <a:spLocks noGrp="1"/>
          </p:cNvSpPr>
          <p:nvPr>
            <p:ph type="body" sz="quarter" idx="10"/>
          </p:nvPr>
        </p:nvSpPr>
        <p:spPr>
          <a:xfrm>
            <a:off x="269303" y="1187963"/>
            <a:ext cx="11655078" cy="583237"/>
          </a:xfrm>
        </p:spPr>
        <p:txBody>
          <a:bodyPr/>
          <a:lstStyle/>
          <a:p>
            <a:pPr fontAlgn="ctr"/>
            <a:endParaRPr lang="en-US" sz="2800" dirty="0">
              <a:solidFill>
                <a:schemeClr val="bg2"/>
              </a:solidFill>
            </a:endParaRPr>
          </a:p>
        </p:txBody>
      </p:sp>
      <p:sp>
        <p:nvSpPr>
          <p:cNvPr id="7" name="Rectangle 6">
            <a:extLst>
              <a:ext uri="{FF2B5EF4-FFF2-40B4-BE49-F238E27FC236}">
                <a16:creationId xmlns:a16="http://schemas.microsoft.com/office/drawing/2014/main" id="{7E1B6E87-9FFF-4DDE-B1C2-315F49D8E0AB}"/>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pic>
        <p:nvPicPr>
          <p:cNvPr id="2" name="Picture 1">
            <a:extLst>
              <a:ext uri="{FF2B5EF4-FFF2-40B4-BE49-F238E27FC236}">
                <a16:creationId xmlns:a16="http://schemas.microsoft.com/office/drawing/2014/main" id="{5DE0F910-DBEC-4E38-B42F-C3FB3A4DF053}"/>
              </a:ext>
            </a:extLst>
          </p:cNvPr>
          <p:cNvPicPr>
            <a:picLocks noChangeAspect="1"/>
          </p:cNvPicPr>
          <p:nvPr/>
        </p:nvPicPr>
        <p:blipFill>
          <a:blip r:embed="rId3"/>
          <a:stretch>
            <a:fillRect/>
          </a:stretch>
        </p:blipFill>
        <p:spPr>
          <a:xfrm>
            <a:off x="3144198" y="1116382"/>
            <a:ext cx="6914201" cy="5741618"/>
          </a:xfrm>
          <a:prstGeom prst="rect">
            <a:avLst/>
          </a:prstGeom>
        </p:spPr>
      </p:pic>
      <p:pic>
        <p:nvPicPr>
          <p:cNvPr id="3" name="Picture 2">
            <a:extLst>
              <a:ext uri="{FF2B5EF4-FFF2-40B4-BE49-F238E27FC236}">
                <a16:creationId xmlns:a16="http://schemas.microsoft.com/office/drawing/2014/main" id="{4ED23535-4174-43BC-93F1-D7CAD410CCA4}"/>
              </a:ext>
            </a:extLst>
          </p:cNvPr>
          <p:cNvPicPr>
            <a:picLocks noChangeAspect="1"/>
          </p:cNvPicPr>
          <p:nvPr/>
        </p:nvPicPr>
        <p:blipFill>
          <a:blip r:embed="rId4"/>
          <a:stretch>
            <a:fillRect/>
          </a:stretch>
        </p:blipFill>
        <p:spPr>
          <a:xfrm>
            <a:off x="1827492" y="2207514"/>
            <a:ext cx="9547611" cy="3374136"/>
          </a:xfrm>
          <a:prstGeom prst="rect">
            <a:avLst/>
          </a:prstGeom>
        </p:spPr>
      </p:pic>
    </p:spTree>
    <p:extLst>
      <p:ext uri="{BB962C8B-B14F-4D97-AF65-F5344CB8AC3E}">
        <p14:creationId xmlns:p14="http://schemas.microsoft.com/office/powerpoint/2010/main" val="239894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Adding features to improve performance</a:t>
            </a:r>
          </a:p>
        </p:txBody>
      </p:sp>
      <p:sp>
        <p:nvSpPr>
          <p:cNvPr id="6" name="Text Placeholder 5"/>
          <p:cNvSpPr>
            <a:spLocks noGrp="1"/>
          </p:cNvSpPr>
          <p:nvPr>
            <p:ph type="body" sz="quarter" idx="10"/>
          </p:nvPr>
        </p:nvSpPr>
        <p:spPr>
          <a:xfrm>
            <a:off x="269303" y="1187963"/>
            <a:ext cx="11655078" cy="971035"/>
          </a:xfrm>
        </p:spPr>
        <p:txBody>
          <a:bodyPr/>
          <a:lstStyle/>
          <a:p>
            <a:pPr fontAlgn="ctr"/>
            <a:r>
              <a:rPr lang="en-US" sz="2800" dirty="0">
                <a:solidFill>
                  <a:schemeClr val="bg2"/>
                </a:solidFill>
              </a:rPr>
              <a:t>Features help LUIS by providing hints that certain words and phrases are part of a category</a:t>
            </a:r>
          </a:p>
        </p:txBody>
      </p:sp>
      <p:pic>
        <p:nvPicPr>
          <p:cNvPr id="4" name="Picture 3">
            <a:extLst>
              <a:ext uri="{FF2B5EF4-FFF2-40B4-BE49-F238E27FC236}">
                <a16:creationId xmlns:a16="http://schemas.microsoft.com/office/drawing/2014/main" id="{1F864101-6126-4B2C-A673-1ADA30F90417}"/>
              </a:ext>
            </a:extLst>
          </p:cNvPr>
          <p:cNvPicPr>
            <a:picLocks noChangeAspect="1"/>
          </p:cNvPicPr>
          <p:nvPr/>
        </p:nvPicPr>
        <p:blipFill>
          <a:blip r:embed="rId3"/>
          <a:stretch>
            <a:fillRect/>
          </a:stretch>
        </p:blipFill>
        <p:spPr>
          <a:xfrm>
            <a:off x="3884238" y="2019629"/>
            <a:ext cx="6678452" cy="4409491"/>
          </a:xfrm>
          <a:prstGeom prst="rect">
            <a:avLst/>
          </a:prstGeom>
        </p:spPr>
      </p:pic>
      <p:sp>
        <p:nvSpPr>
          <p:cNvPr id="7" name="Rectangle 6">
            <a:extLst>
              <a:ext uri="{FF2B5EF4-FFF2-40B4-BE49-F238E27FC236}">
                <a16:creationId xmlns:a16="http://schemas.microsoft.com/office/drawing/2014/main" id="{5F567C5E-411B-44FC-A19C-55DEBB9E58D0}"/>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spTree>
    <p:extLst>
      <p:ext uri="{BB962C8B-B14F-4D97-AF65-F5344CB8AC3E}">
        <p14:creationId xmlns:p14="http://schemas.microsoft.com/office/powerpoint/2010/main" val="16772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Adding patterns to improve performance</a:t>
            </a:r>
          </a:p>
        </p:txBody>
      </p:sp>
      <p:sp>
        <p:nvSpPr>
          <p:cNvPr id="6" name="Text Placeholder 5"/>
          <p:cNvSpPr>
            <a:spLocks noGrp="1"/>
          </p:cNvSpPr>
          <p:nvPr>
            <p:ph type="body" sz="quarter" idx="10"/>
          </p:nvPr>
        </p:nvSpPr>
        <p:spPr>
          <a:xfrm>
            <a:off x="269303" y="1187963"/>
            <a:ext cx="11655078" cy="971035"/>
          </a:xfrm>
        </p:spPr>
        <p:txBody>
          <a:bodyPr/>
          <a:lstStyle/>
          <a:p>
            <a:pPr fontAlgn="ctr"/>
            <a:r>
              <a:rPr lang="en-US" sz="2800" dirty="0">
                <a:solidFill>
                  <a:schemeClr val="bg2"/>
                </a:solidFill>
              </a:rPr>
              <a:t>Patterns are template utterances with placeholders for entities used to further improve your model</a:t>
            </a:r>
          </a:p>
        </p:txBody>
      </p:sp>
      <p:sp>
        <p:nvSpPr>
          <p:cNvPr id="8" name="Rectangle 7">
            <a:extLst>
              <a:ext uri="{FF2B5EF4-FFF2-40B4-BE49-F238E27FC236}">
                <a16:creationId xmlns:a16="http://schemas.microsoft.com/office/drawing/2014/main" id="{25462898-E01F-4003-9181-66785DCA6F74}"/>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pic>
        <p:nvPicPr>
          <p:cNvPr id="4" name="Picture 3" descr="A screenshot of a cell phone&#10;&#10;Description generated with very high confidence">
            <a:extLst>
              <a:ext uri="{FF2B5EF4-FFF2-40B4-BE49-F238E27FC236}">
                <a16:creationId xmlns:a16="http://schemas.microsoft.com/office/drawing/2014/main" id="{265DFF4F-D9F9-45AF-A452-59C19603B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87850"/>
            <a:ext cx="12192000" cy="2417518"/>
          </a:xfrm>
          <a:prstGeom prst="rect">
            <a:avLst/>
          </a:prstGeom>
        </p:spPr>
      </p:pic>
    </p:spTree>
    <p:extLst>
      <p:ext uri="{BB962C8B-B14F-4D97-AF65-F5344CB8AC3E}">
        <p14:creationId xmlns:p14="http://schemas.microsoft.com/office/powerpoint/2010/main" val="351062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Using active learning</a:t>
            </a:r>
          </a:p>
        </p:txBody>
      </p:sp>
      <p:sp>
        <p:nvSpPr>
          <p:cNvPr id="6" name="Text Placeholder 5"/>
          <p:cNvSpPr>
            <a:spLocks noGrp="1"/>
          </p:cNvSpPr>
          <p:nvPr>
            <p:ph type="body" sz="quarter" idx="10"/>
          </p:nvPr>
        </p:nvSpPr>
        <p:spPr>
          <a:xfrm>
            <a:off x="269303" y="1187963"/>
            <a:ext cx="11655078" cy="583237"/>
          </a:xfrm>
        </p:spPr>
        <p:txBody>
          <a:bodyPr/>
          <a:lstStyle/>
          <a:p>
            <a:pPr marL="0" indent="0" fontAlgn="ctr">
              <a:buNone/>
            </a:pPr>
            <a:endParaRPr lang="en-US" sz="2800" dirty="0">
              <a:solidFill>
                <a:schemeClr val="bg2"/>
              </a:solidFill>
            </a:endParaRPr>
          </a:p>
        </p:txBody>
      </p:sp>
      <p:pic>
        <p:nvPicPr>
          <p:cNvPr id="3" name="Picture 2" descr="A picture containing object&#10;&#10;Description generated with high confidence">
            <a:extLst>
              <a:ext uri="{FF2B5EF4-FFF2-40B4-BE49-F238E27FC236}">
                <a16:creationId xmlns:a16="http://schemas.microsoft.com/office/drawing/2014/main" id="{F71ED0CA-708C-4213-BA7D-1DB2EBA99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3" y="1847701"/>
            <a:ext cx="3737489" cy="3591580"/>
          </a:xfrm>
          <a:prstGeom prst="rect">
            <a:avLst/>
          </a:prstGeom>
        </p:spPr>
      </p:pic>
      <p:pic>
        <p:nvPicPr>
          <p:cNvPr id="5" name="Picture 4" descr="A screenshot of a computer screen&#10;&#10;Description generated with very high confidence">
            <a:extLst>
              <a:ext uri="{FF2B5EF4-FFF2-40B4-BE49-F238E27FC236}">
                <a16:creationId xmlns:a16="http://schemas.microsoft.com/office/drawing/2014/main" id="{54E8C123-F985-4135-86AB-853D74451E1B}"/>
              </a:ext>
            </a:extLst>
          </p:cNvPr>
          <p:cNvPicPr>
            <a:picLocks noChangeAspect="1"/>
          </p:cNvPicPr>
          <p:nvPr/>
        </p:nvPicPr>
        <p:blipFill rotWithShape="1">
          <a:blip r:embed="rId4">
            <a:extLst>
              <a:ext uri="{28A0092B-C50C-407E-A947-70E740481C1C}">
                <a14:useLocalDpi xmlns:a14="http://schemas.microsoft.com/office/drawing/2010/main" val="0"/>
              </a:ext>
            </a:extLst>
          </a:blip>
          <a:srcRect l="19294" r="893"/>
          <a:stretch/>
        </p:blipFill>
        <p:spPr>
          <a:xfrm>
            <a:off x="4512819" y="1479581"/>
            <a:ext cx="7315200" cy="4327821"/>
          </a:xfrm>
          <a:prstGeom prst="rect">
            <a:avLst/>
          </a:prstGeom>
        </p:spPr>
      </p:pic>
      <p:sp>
        <p:nvSpPr>
          <p:cNvPr id="8" name="Rectangle 7">
            <a:extLst>
              <a:ext uri="{FF2B5EF4-FFF2-40B4-BE49-F238E27FC236}">
                <a16:creationId xmlns:a16="http://schemas.microsoft.com/office/drawing/2014/main" id="{25462898-E01F-4003-9181-66785DCA6F74}"/>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spTree>
    <p:extLst>
      <p:ext uri="{BB962C8B-B14F-4D97-AF65-F5344CB8AC3E}">
        <p14:creationId xmlns:p14="http://schemas.microsoft.com/office/powerpoint/2010/main" val="16723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531" y="1767006"/>
            <a:ext cx="11096938" cy="5761577"/>
          </a:xfrm>
        </p:spPr>
        <p:txBody>
          <a:bodyPr/>
          <a:lstStyle/>
          <a:p>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9-9:45AM</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rPr>
            </a:br>
            <a:r>
              <a:rPr lang="en-US" sz="4400" dirty="0">
                <a:latin typeface="Segoe UI Semilight" panose="020B0402040204020203" pitchFamily="34" charset="0"/>
                <a:cs typeface="Segoe UI Semilight" panose="020B0402040204020203" pitchFamily="34" charset="0"/>
              </a:rPr>
              <a:t>and check out my blog if you finish early </a:t>
            </a:r>
            <a:r>
              <a:rPr lang="en-US" sz="4400" dirty="0">
                <a:latin typeface="Segoe UI Semilight" panose="020B0402040204020203" pitchFamily="34" charset="0"/>
                <a:cs typeface="Segoe UI Semilight" panose="020B0402040204020203" pitchFamily="34" charset="0"/>
                <a:sym typeface="Wingdings" panose="05000000000000000000" pitchFamily="2" charset="2"/>
              </a:rPr>
              <a:t> </a:t>
            </a:r>
            <a:br>
              <a:rPr lang="en-US" sz="4400" dirty="0">
                <a:latin typeface="Segoe UI Semilight" panose="020B0402040204020203" pitchFamily="34" charset="0"/>
                <a:cs typeface="Segoe UI Semilight" panose="020B0402040204020203" pitchFamily="34" charset="0"/>
                <a:sym typeface="Wingdings" panose="05000000000000000000" pitchFamily="2" charset="2"/>
              </a:rPr>
            </a:br>
            <a:r>
              <a:rPr lang="en-US" sz="4400" dirty="0">
                <a:latin typeface="Segoe UI Semilight" panose="020B0402040204020203" pitchFamily="34" charset="0"/>
                <a:cs typeface="Segoe UI Semilight" panose="020B0402040204020203" pitchFamily="34" charset="0"/>
                <a:sym typeface="Wingdings" panose="05000000000000000000" pitchFamily="2" charset="2"/>
                <a:hlinkClick r:id="rId4"/>
              </a:rPr>
              <a:t>https://aka.ms/luis-notes</a:t>
            </a:r>
            <a:r>
              <a:rPr lang="en-US" sz="4400" dirty="0">
                <a:latin typeface="Segoe UI Semilight" panose="020B0402040204020203" pitchFamily="34" charset="0"/>
                <a:cs typeface="Segoe UI Semilight" panose="020B0402040204020203" pitchFamily="34" charset="0"/>
                <a:sym typeface="Wingdings" panose="05000000000000000000" pitchFamily="2" charset="2"/>
              </a:rPr>
              <a:t> </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5: LUIS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9739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8:30-9:45 LUIS</a:t>
            </a:r>
          </a:p>
        </p:txBody>
      </p:sp>
    </p:spTree>
    <p:extLst>
      <p:ext uri="{BB962C8B-B14F-4D97-AF65-F5344CB8AC3E}">
        <p14:creationId xmlns:p14="http://schemas.microsoft.com/office/powerpoint/2010/main" val="6452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1DBFB7-6335-4A99-8E09-537280AAE890}"/>
              </a:ext>
            </a:extLst>
          </p:cNvPr>
          <p:cNvSpPr/>
          <p:nvPr/>
        </p:nvSpPr>
        <p:spPr>
          <a:xfrm>
            <a:off x="266920" y="788110"/>
            <a:ext cx="11785385" cy="6247864"/>
          </a:xfrm>
          <a:prstGeom prst="rect">
            <a:avLst/>
          </a:prstGeom>
        </p:spPr>
        <p:txBody>
          <a:bodyPr wrap="square" numCol="3">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1: Cognitive Services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8:30-9:15: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3">
                  <a:extLst>
                    <a:ext uri="{A12FA001-AC4F-418D-AE19-62706E023703}">
                      <ahyp:hlinkClr xmlns:ahyp="http://schemas.microsoft.com/office/drawing/2018/hyperlinkcolor" val="tx"/>
                    </a:ext>
                  </a:extLst>
                </a:hlinkClick>
              </a:rPr>
              <a:t>Setup</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9:15-10: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4">
                  <a:extLst>
                    <a:ext uri="{A12FA001-AC4F-418D-AE19-62706E023703}">
                      <ahyp:hlinkClr xmlns:ahyp="http://schemas.microsoft.com/office/drawing/2018/hyperlinkcolor" val="tx"/>
                    </a:ext>
                  </a:extLst>
                </a:hlinkClick>
              </a:rPr>
              <a:t>Cognitive Services</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PictureBot Introduction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Lab 1</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5">
                  <a:extLst>
                    <a:ext uri="{A12FA001-AC4F-418D-AE19-62706E023703}">
                      <ahyp:hlinkClr xmlns:ahyp="http://schemas.microsoft.com/office/drawing/2018/hyperlinkcolor" val="tx"/>
                    </a:ext>
                  </a:extLst>
                </a:hlinkClick>
              </a:rPr>
              <a:t>: Computer Vision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1-1:30: Custom Vision Service Introduction</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1:30-2: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Lab 2</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6">
                  <a:extLst>
                    <a:ext uri="{A12FA001-AC4F-418D-AE19-62706E023703}">
                      <ahyp:hlinkClr xmlns:ahyp="http://schemas.microsoft.com/office/drawing/2018/hyperlinkcolor" val="tx"/>
                    </a:ext>
                  </a:extLst>
                </a:hlinkClick>
              </a:rPr>
              <a:t>: Custom Vision Service I: Image Classification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2-2:30: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Lab 3</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7">
                  <a:extLst>
                    <a:ext uri="{A12FA001-AC4F-418D-AE19-62706E023703}">
                      <ahyp:hlinkClr xmlns:ahyp="http://schemas.microsoft.com/office/drawing/2018/hyperlinkcolor" val="tx"/>
                    </a:ext>
                  </a:extLst>
                </a:hlinkClick>
              </a:rPr>
              <a:t>: Custom Vision Service II: Object Detection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2:30-3:45:</a:t>
            </a:r>
            <a:r>
              <a:rPr kumimoji="0" lang="en-US" sz="2000" b="1" i="0" u="none" strike="noStrike" kern="1200" cap="none" spc="0" normalizeH="0" baseline="0" noProof="0" dirty="0">
                <a:ln>
                  <a:noFill/>
                </a:ln>
                <a:solidFill>
                  <a:srgbClr val="434343"/>
                </a:solidFill>
                <a:effectLst/>
                <a:uLnTx/>
                <a:uFillTx/>
                <a:latin typeface="-apple-system"/>
                <a:ea typeface="+mn-ea"/>
                <a:cs typeface="+mn-cs"/>
              </a:rPr>
              <a:t>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8">
                  <a:extLst>
                    <a:ext uri="{A12FA001-AC4F-418D-AE19-62706E023703}">
                      <ahyp:hlinkClr xmlns:ahyp="http://schemas.microsoft.com/office/drawing/2018/hyperlinkcolor" val="tx"/>
                    </a:ext>
                  </a:extLst>
                </a:hlinkClick>
              </a:rPr>
              <a:t>Lab 4</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8">
                  <a:extLst>
                    <a:ext uri="{A12FA001-AC4F-418D-AE19-62706E023703}">
                      <ahyp:hlinkClr xmlns:ahyp="http://schemas.microsoft.com/office/drawing/2018/hyperlinkcolor" val="tx"/>
                    </a:ext>
                  </a:extLst>
                </a:hlinkClick>
              </a:rPr>
              <a:t>: Azure Search</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3:45-4:15: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9">
                  <a:extLst>
                    <a:ext uri="{A12FA001-AC4F-418D-AE19-62706E023703}">
                      <ahyp:hlinkClr xmlns:ahyp="http://schemas.microsoft.com/office/drawing/2018/hyperlinkcolor" val="tx"/>
                    </a:ext>
                  </a:extLst>
                </a:hlinkClick>
              </a:rPr>
              <a:t>Bot Design</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0">
                  <a:extLst>
                    <a:ext uri="{A12FA001-AC4F-418D-AE19-62706E023703}">
                      <ahyp:hlinkClr xmlns:ahyp="http://schemas.microsoft.com/office/drawing/2018/hyperlinkcolor" val="tx"/>
                    </a:ext>
                  </a:extLst>
                </a:hlinkClick>
              </a:rPr>
              <a:t>LUIS Design</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Overview</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4:15-5: </a:t>
            </a:r>
            <a:r>
              <a:rPr kumimoji="0" lang="en-US" sz="2000" b="1" i="0" u="none" strike="noStrike" kern="1200" cap="none" spc="0" normalizeH="0" baseline="0" noProof="0" dirty="0">
                <a:ln>
                  <a:noFill/>
                </a:ln>
                <a:solidFill>
                  <a:srgbClr val="434343"/>
                </a:solidFill>
                <a:effectLst/>
                <a:uLnTx/>
                <a:uFillTx/>
                <a:latin typeface="-apple-system"/>
                <a:ea typeface="+mn-ea"/>
                <a:cs typeface="+mn-cs"/>
              </a:rPr>
              <a:t>Day 1 Case</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1">
                  <a:extLst>
                    <a:ext uri="{A12FA001-AC4F-418D-AE19-62706E023703}">
                      <ahyp:hlinkClr xmlns:ahyp="http://schemas.microsoft.com/office/drawing/2018/hyperlinkcolor" val="tx"/>
                    </a:ext>
                  </a:extLst>
                </a:hlinkClick>
              </a:rPr>
              <a:t>Part 1: Bots</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2">
                  <a:extLst>
                    <a:ext uri="{A12FA001-AC4F-418D-AE19-62706E023703}">
                      <ahyp:hlinkClr xmlns:ahyp="http://schemas.microsoft.com/office/drawing/2018/hyperlinkcolor" val="tx"/>
                    </a:ext>
                  </a:extLst>
                </a:hlinkClick>
              </a:rPr>
              <a:t>Part 2: LUIS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72C6"/>
                </a:solidFill>
                <a:effectLst/>
                <a:uLnTx/>
                <a:uFillTx/>
                <a:latin typeface="-apple-system"/>
                <a:ea typeface="+mn-ea"/>
                <a:cs typeface="+mn-cs"/>
              </a:rPr>
              <a:t>5-6: Learn AI Office Hours</a:t>
            </a:r>
          </a:p>
          <a:p>
            <a:pPr marL="17"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2: Bots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 Recap and Intro to LUIS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9-9:45: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3">
                  <a:extLst>
                    <a:ext uri="{A12FA001-AC4F-418D-AE19-62706E023703}">
                      <ahyp:hlinkClr xmlns:ahyp="http://schemas.microsoft.com/office/drawing/2018/hyperlinkcolor" val="tx"/>
                    </a:ext>
                  </a:extLst>
                </a:hlinkClick>
              </a:rPr>
              <a:t>Lab 5</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3">
                  <a:extLst>
                    <a:ext uri="{A12FA001-AC4F-418D-AE19-62706E023703}">
                      <ahyp:hlinkClr xmlns:ahyp="http://schemas.microsoft.com/office/drawing/2018/hyperlinkcolor" val="tx"/>
                    </a:ext>
                  </a:extLst>
                </a:hlinkClick>
              </a:rPr>
              <a:t>: Language Understanding Intelligent Service (LUIS)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9:45-10:15: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4">
                  <a:extLst>
                    <a:ext uri="{A12FA001-AC4F-418D-AE19-62706E023703}">
                      <ahyp:hlinkClr xmlns:ahyp="http://schemas.microsoft.com/office/drawing/2018/hyperlinkcolor" val="tx"/>
                    </a:ext>
                  </a:extLst>
                </a:hlinkClick>
              </a:rPr>
              <a:t>Bot Architectures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10:15-12: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5">
                  <a:extLst>
                    <a:ext uri="{A12FA001-AC4F-418D-AE19-62706E023703}">
                      <ahyp:hlinkClr xmlns:ahyp="http://schemas.microsoft.com/office/drawing/2018/hyperlinkcolor" val="tx"/>
                    </a:ext>
                  </a:extLst>
                </a:hlinkClick>
              </a:rPr>
              <a:t>Lab 6</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5">
                  <a:extLst>
                    <a:ext uri="{A12FA001-AC4F-418D-AE19-62706E023703}">
                      <ahyp:hlinkClr xmlns:ahyp="http://schemas.microsoft.com/office/drawing/2018/hyperlinkcolor" val="tx"/>
                    </a:ext>
                  </a:extLst>
                </a:hlinkClick>
              </a:rPr>
              <a:t>: Building Intelligent Bots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 </a:t>
            </a:r>
            <a:r>
              <a:rPr kumimoji="0" lang="en-US" sz="2000" b="1" i="0" u="sng" strike="noStrike" kern="1200" cap="none" spc="0" normalizeH="0" baseline="0" noProof="0" dirty="0">
                <a:ln>
                  <a:noFill/>
                </a:ln>
                <a:solidFill>
                  <a:srgbClr val="434343"/>
                </a:solidFill>
                <a:effectLst/>
                <a:uLnTx/>
                <a:uFillTx/>
                <a:latin typeface="-apple-system"/>
                <a:ea typeface="+mn-ea"/>
                <a:cs typeface="+mn-cs"/>
              </a:rPr>
              <a:t>Lab 6 </a:t>
            </a:r>
            <a:r>
              <a:rPr kumimoji="0" lang="en-US" sz="2000" b="0" i="0" u="sng" strike="noStrike" kern="1200" cap="none" spc="0" normalizeH="0" baseline="0" noProof="0" dirty="0">
                <a:ln>
                  <a:noFill/>
                </a:ln>
                <a:solidFill>
                  <a:srgbClr val="434343"/>
                </a:solidFill>
                <a:effectLst/>
                <a:uLnTx/>
                <a:uFillTx/>
                <a:latin typeface="-apple-system"/>
                <a:ea typeface="+mn-ea"/>
                <a:cs typeface="+mn-cs"/>
              </a:rPr>
              <a:t>continued</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2-4: </a:t>
            </a:r>
            <a:r>
              <a:rPr kumimoji="0" lang="en-US" sz="2000" b="1" i="0" u="sng" strike="noStrike" kern="1200" cap="none" spc="0" normalizeH="0" baseline="0" noProof="0" dirty="0">
                <a:ln>
                  <a:noFill/>
                </a:ln>
                <a:solidFill>
                  <a:srgbClr val="434343"/>
                </a:solidFill>
                <a:effectLst/>
                <a:uLnTx/>
                <a:uFillTx/>
                <a:latin typeface="-apple-system"/>
                <a:ea typeface="+mn-ea"/>
                <a:cs typeface="+mn-cs"/>
              </a:rPr>
              <a:t>Lab 7</a:t>
            </a:r>
            <a:r>
              <a:rPr kumimoji="0" lang="en-US" sz="2000" b="0" i="0" u="sng" strike="noStrike" kern="1200" cap="none" spc="0" normalizeH="0" baseline="0" noProof="0" dirty="0">
                <a:ln>
                  <a:noFill/>
                </a:ln>
                <a:solidFill>
                  <a:srgbClr val="434343"/>
                </a:solidFill>
                <a:effectLst/>
                <a:uLnTx/>
                <a:uFillTx/>
                <a:latin typeface="-apple-system"/>
                <a:ea typeface="+mn-ea"/>
                <a:cs typeface="+mn-cs"/>
              </a:rPr>
              <a:t>: Bing Search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4-5: </a:t>
            </a:r>
            <a:r>
              <a:rPr kumimoji="0" lang="en-US" sz="2000" b="1" i="0" u="none" strike="noStrike" kern="1200" cap="none" spc="0" normalizeH="0" baseline="0" noProof="0" dirty="0">
                <a:ln>
                  <a:noFill/>
                </a:ln>
                <a:solidFill>
                  <a:srgbClr val="434343"/>
                </a:solidFill>
                <a:effectLst/>
                <a:uLnTx/>
                <a:uFillTx/>
                <a:latin typeface="-apple-system"/>
                <a:ea typeface="+mn-ea"/>
                <a:cs typeface="+mn-cs"/>
              </a:rPr>
              <a:t>Day 2 Case</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t>
            </a:r>
            <a:r>
              <a:rPr kumimoji="0" lang="en-US" sz="2000" b="0" i="0" u="sng" strike="noStrike" kern="1200" cap="none" spc="0" normalizeH="0" baseline="0" noProof="0" dirty="0">
                <a:ln>
                  <a:noFill/>
                </a:ln>
                <a:solidFill>
                  <a:srgbClr val="434343"/>
                </a:solidFill>
                <a:effectLst/>
                <a:uLnTx/>
                <a:uFillTx/>
                <a:latin typeface="-apple-system"/>
                <a:ea typeface="+mn-ea"/>
                <a:cs typeface="+mn-cs"/>
              </a:rPr>
              <a:t>Part 1: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6">
                  <a:extLst>
                    <a:ext uri="{A12FA001-AC4F-418D-AE19-62706E023703}">
                      <ahyp:hlinkClr xmlns:ahyp="http://schemas.microsoft.com/office/drawing/2018/hyperlinkcolor" val="tx"/>
                    </a:ext>
                  </a:extLst>
                </a:hlinkClick>
              </a:rPr>
              <a:t>Bot Architectures</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and </a:t>
            </a:r>
            <a:r>
              <a:rPr kumimoji="0" lang="en-US" sz="2000" b="0" i="0" u="sng" strike="noStrike" kern="1200" cap="none" spc="0" normalizeH="0" baseline="0" noProof="0" dirty="0">
                <a:ln>
                  <a:noFill/>
                </a:ln>
                <a:solidFill>
                  <a:srgbClr val="434343"/>
                </a:solidFill>
                <a:effectLst/>
                <a:uLnTx/>
                <a:uFillTx/>
                <a:latin typeface="-apple-system"/>
                <a:ea typeface="+mn-ea"/>
                <a:cs typeface="+mn-cs"/>
              </a:rPr>
              <a:t>Part 2: Cognitive Services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72C6"/>
                </a:solidFill>
                <a:effectLst/>
                <a:uLnTx/>
                <a:uFillTx/>
                <a:latin typeface="-apple-system"/>
                <a:ea typeface="+mn-ea"/>
                <a:cs typeface="+mn-cs"/>
              </a:rPr>
              <a:t>5-6: Learn AI Office Hours</a:t>
            </a:r>
            <a:endParaRPr kumimoji="0" lang="en-US" sz="2000" b="0" i="0" u="sng"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34343"/>
                </a:solidFill>
                <a:effectLst/>
                <a:uLnTx/>
                <a:uFillTx/>
                <a:latin typeface="-apple-system"/>
                <a:ea typeface="+mn-ea"/>
                <a:cs typeface="+mn-cs"/>
              </a:rPr>
              <a:t>Day 3: Knowledge Mining/Final Case</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8:30-9: Recap, Cognitive Search Intro, and Lab Architecture</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9-10:30: Environment Creation and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7">
                  <a:extLst>
                    <a:ext uri="{A12FA001-AC4F-418D-AE19-62706E023703}">
                      <ahyp:hlinkClr xmlns:ahyp="http://schemas.microsoft.com/office/drawing/2018/hyperlinkcolor" val="tx"/>
                    </a:ext>
                  </a:extLst>
                </a:hlinkClick>
              </a:rPr>
              <a:t>Lab 9</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7">
                  <a:extLst>
                    <a:ext uri="{A12FA001-AC4F-418D-AE19-62706E023703}">
                      <ahyp:hlinkClr xmlns:ahyp="http://schemas.microsoft.com/office/drawing/2018/hyperlinkcolor" val="tx"/>
                    </a:ext>
                  </a:extLst>
                </a:hlinkClick>
              </a:rPr>
              <a:t>: Cognitive Search I: Text Skills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10:30-12: </a:t>
            </a:r>
            <a:r>
              <a:rPr kumimoji="0" lang="en-US" sz="2000" b="1" i="0" u="none" strike="noStrike" kern="1200" cap="none" spc="0" normalizeH="0" baseline="0" noProof="0" dirty="0">
                <a:ln>
                  <a:noFill/>
                </a:ln>
                <a:solidFill>
                  <a:srgbClr val="434343"/>
                </a:solidFill>
                <a:effectLst/>
                <a:uLnTx/>
                <a:uFillTx/>
                <a:latin typeface="-apple-system"/>
                <a:ea typeface="+mn-ea"/>
                <a:cs typeface="+mn-cs"/>
                <a:hlinkClick r:id="rId18">
                  <a:extLst>
                    <a:ext uri="{A12FA001-AC4F-418D-AE19-62706E023703}">
                      <ahyp:hlinkClr xmlns:ahyp="http://schemas.microsoft.com/office/drawing/2018/hyperlinkcolor" val="tx"/>
                    </a:ext>
                  </a:extLst>
                </a:hlinkClick>
              </a:rPr>
              <a:t>Lab 10</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8">
                  <a:extLst>
                    <a:ext uri="{A12FA001-AC4F-418D-AE19-62706E023703}">
                      <ahyp:hlinkClr xmlns:ahyp="http://schemas.microsoft.com/office/drawing/2018/hyperlinkcolor" val="tx"/>
                    </a:ext>
                  </a:extLst>
                </a:hlinkClick>
              </a:rPr>
              <a:t>: Cognitive Search II: Image Skills</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1-1:15: </a:t>
            </a:r>
            <a:r>
              <a:rPr kumimoji="0" lang="en-US" sz="2000" b="1" i="0" u="none" strike="noStrike" kern="1200" cap="none" spc="0" normalizeH="0" baseline="0" noProof="0" dirty="0">
                <a:ln>
                  <a:noFill/>
                </a:ln>
                <a:solidFill>
                  <a:srgbClr val="434343"/>
                </a:solidFill>
                <a:effectLst/>
                <a:uLnTx/>
                <a:uFillTx/>
                <a:latin typeface="-apple-system"/>
                <a:ea typeface="+mn-ea"/>
                <a:cs typeface="+mn-cs"/>
              </a:rPr>
              <a:t>Final Case</a:t>
            </a:r>
            <a:r>
              <a:rPr kumimoji="0" lang="en-US" sz="2000" b="0" i="0" u="none" strike="noStrike" kern="1200" cap="none" spc="0" normalizeH="0" baseline="0" noProof="0" dirty="0">
                <a:ln>
                  <a:noFill/>
                </a:ln>
                <a:solidFill>
                  <a:srgbClr val="434343"/>
                </a:solidFill>
                <a:effectLst/>
                <a:uLnTx/>
                <a:uFillTx/>
                <a:latin typeface="-apple-system"/>
                <a:ea typeface="+mn-ea"/>
                <a:cs typeface="+mn-cs"/>
              </a:rPr>
              <a:t>: </a:t>
            </a:r>
            <a:r>
              <a:rPr kumimoji="0" lang="en-US" sz="2000" b="0" i="0" u="none" strike="noStrike" kern="1200" cap="none" spc="0" normalizeH="0" baseline="0" noProof="0" dirty="0">
                <a:ln>
                  <a:noFill/>
                </a:ln>
                <a:solidFill>
                  <a:srgbClr val="434343"/>
                </a:solidFill>
                <a:effectLst/>
                <a:uLnTx/>
                <a:uFillTx/>
                <a:latin typeface="-apple-system"/>
                <a:ea typeface="+mn-ea"/>
                <a:cs typeface="+mn-cs"/>
                <a:hlinkClick r:id="rId19">
                  <a:extLst>
                    <a:ext uri="{A12FA001-AC4F-418D-AE19-62706E023703}">
                      <ahyp:hlinkClr xmlns:ahyp="http://schemas.microsoft.com/office/drawing/2018/hyperlinkcolor" val="tx"/>
                    </a:ext>
                  </a:extLst>
                </a:hlinkClick>
              </a:rPr>
              <a:t>Introduction</a:t>
            </a:r>
            <a:endParaRPr kumimoji="0" lang="en-US" sz="2000" b="0" i="0" u="none" strike="noStrike" kern="1200" cap="none" spc="0" normalizeH="0" baseline="0" noProof="0" dirty="0">
              <a:ln>
                <a:noFill/>
              </a:ln>
              <a:solidFill>
                <a:srgbClr val="434343"/>
              </a:solidFill>
              <a:effectLst/>
              <a:uLnTx/>
              <a:uFillTx/>
              <a:latin typeface="-apple-system"/>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1:15-3: Final Case: Working time</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3-4: Final Case: Presentations</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34343"/>
                </a:solidFill>
                <a:effectLst/>
                <a:uLnTx/>
                <a:uFillTx/>
                <a:latin typeface="-apple-system"/>
                <a:ea typeface="+mn-ea"/>
                <a:cs typeface="+mn-cs"/>
              </a:rPr>
              <a:t>4-5: Airlift Q&amp;A and Feedback</a:t>
            </a:r>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269240" y="289512"/>
            <a:ext cx="11655840" cy="498598"/>
          </a:xfrm>
        </p:spPr>
        <p:txBody>
          <a:bodyPr/>
          <a:lstStyle/>
          <a:p>
            <a:r>
              <a:rPr lang="en-US" dirty="0">
                <a:solidFill>
                  <a:schemeClr val="bg1"/>
                </a:solidFill>
              </a:rPr>
              <a:t>Welcome Back!!</a:t>
            </a:r>
          </a:p>
        </p:txBody>
      </p:sp>
    </p:spTree>
    <p:extLst>
      <p:ext uri="{BB962C8B-B14F-4D97-AF65-F5344CB8AC3E}">
        <p14:creationId xmlns:p14="http://schemas.microsoft.com/office/powerpoint/2010/main" val="371300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LUIS</a:t>
            </a:r>
          </a:p>
        </p:txBody>
      </p:sp>
    </p:spTree>
    <p:extLst>
      <p:ext uri="{BB962C8B-B14F-4D97-AF65-F5344CB8AC3E}">
        <p14:creationId xmlns:p14="http://schemas.microsoft.com/office/powerpoint/2010/main" val="38207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Why NLU?</a:t>
            </a:r>
          </a:p>
        </p:txBody>
      </p:sp>
      <p:sp>
        <p:nvSpPr>
          <p:cNvPr id="6" name="Text Placeholder 5"/>
          <p:cNvSpPr>
            <a:spLocks noGrp="1"/>
          </p:cNvSpPr>
          <p:nvPr>
            <p:ph type="body" sz="quarter" idx="10"/>
          </p:nvPr>
        </p:nvSpPr>
        <p:spPr>
          <a:xfrm>
            <a:off x="269303" y="1187963"/>
            <a:ext cx="11655078" cy="3217804"/>
          </a:xfrm>
        </p:spPr>
        <p:txBody>
          <a:bodyPr/>
          <a:lstStyle/>
          <a:p>
            <a:pPr fontAlgn="ctr"/>
            <a:r>
              <a:rPr lang="en-US" sz="2800" dirty="0">
                <a:solidFill>
                  <a:schemeClr val="bg2"/>
                </a:solidFill>
              </a:rPr>
              <a:t>Rise of conversation-based applications</a:t>
            </a:r>
          </a:p>
          <a:p>
            <a:pPr fontAlgn="ctr"/>
            <a:r>
              <a:rPr lang="en-US" sz="2800" dirty="0">
                <a:solidFill>
                  <a:schemeClr val="bg2"/>
                </a:solidFill>
              </a:rPr>
              <a:t>Need to extract meaning from context</a:t>
            </a:r>
          </a:p>
          <a:p>
            <a:pPr fontAlgn="ctr"/>
            <a:r>
              <a:rPr lang="en-US" sz="2800" dirty="0">
                <a:solidFill>
                  <a:schemeClr val="bg2"/>
                </a:solidFill>
              </a:rPr>
              <a:t>Problem</a:t>
            </a:r>
          </a:p>
          <a:p>
            <a:pPr lvl="1" fontAlgn="ctr"/>
            <a:r>
              <a:rPr lang="en-US" sz="2400" dirty="0">
                <a:solidFill>
                  <a:schemeClr val="bg2"/>
                </a:solidFill>
              </a:rPr>
              <a:t>We are not all data scientists, but we all need to be able to integrate NLU into our applications</a:t>
            </a:r>
          </a:p>
          <a:p>
            <a:pPr fontAlgn="ctr"/>
            <a:endParaRPr lang="en-US" sz="2800" dirty="0">
              <a:solidFill>
                <a:schemeClr val="bg2"/>
              </a:solidFill>
            </a:endParaRPr>
          </a:p>
          <a:p>
            <a:pPr fontAlgn="ctr"/>
            <a:endParaRPr lang="en-US" sz="2800" dirty="0">
              <a:solidFill>
                <a:schemeClr val="bg2"/>
              </a:solidFill>
            </a:endParaRPr>
          </a:p>
        </p:txBody>
      </p:sp>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Background</a:t>
            </a:r>
          </a:p>
        </p:txBody>
      </p:sp>
    </p:spTree>
    <p:extLst>
      <p:ext uri="{BB962C8B-B14F-4D97-AF65-F5344CB8AC3E}">
        <p14:creationId xmlns:p14="http://schemas.microsoft.com/office/powerpoint/2010/main" val="102588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Microsoft's Language Understanding Intelligent Service (LUIS)</a:t>
            </a:r>
          </a:p>
        </p:txBody>
      </p:sp>
      <p:sp>
        <p:nvSpPr>
          <p:cNvPr id="6" name="Text Placeholder 5"/>
          <p:cNvSpPr>
            <a:spLocks noGrp="1"/>
          </p:cNvSpPr>
          <p:nvPr>
            <p:ph type="body" sz="quarter" idx="10"/>
          </p:nvPr>
        </p:nvSpPr>
        <p:spPr>
          <a:xfrm>
            <a:off x="268461" y="1676400"/>
            <a:ext cx="11655078" cy="1918987"/>
          </a:xfrm>
        </p:spPr>
        <p:txBody>
          <a:bodyPr/>
          <a:lstStyle/>
          <a:p>
            <a:pPr fontAlgn="ctr"/>
            <a:r>
              <a:rPr lang="en-US" sz="2800" dirty="0">
                <a:solidFill>
                  <a:schemeClr val="bg2"/>
                </a:solidFill>
              </a:rPr>
              <a:t>A machine learning-based service to build natural language understanding into apps, bots, and IoT devices </a:t>
            </a:r>
          </a:p>
          <a:p>
            <a:pPr fontAlgn="ctr"/>
            <a:r>
              <a:rPr lang="en-US" sz="2800" dirty="0">
                <a:solidFill>
                  <a:schemeClr val="bg2"/>
                </a:solidFill>
              </a:rPr>
              <a:t>Quickly create enterprise-ready, custom models that continuously improve</a:t>
            </a:r>
          </a:p>
          <a:p>
            <a:pPr fontAlgn="ctr"/>
            <a:r>
              <a:rPr lang="en-US" sz="2800" dirty="0">
                <a:solidFill>
                  <a:schemeClr val="bg2"/>
                </a:solidFill>
              </a:rPr>
              <a:t>Can configure with a rich UI or programmatically</a:t>
            </a: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Background</a:t>
            </a:r>
          </a:p>
        </p:txBody>
      </p:sp>
    </p:spTree>
    <p:extLst>
      <p:ext uri="{BB962C8B-B14F-4D97-AF65-F5344CB8AC3E}">
        <p14:creationId xmlns:p14="http://schemas.microsoft.com/office/powerpoint/2010/main" val="393792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Developing LUIS Models</a:t>
            </a:r>
          </a:p>
        </p:txBody>
      </p:sp>
      <p:sp>
        <p:nvSpPr>
          <p:cNvPr id="6" name="Text Placeholder 5"/>
          <p:cNvSpPr>
            <a:spLocks noGrp="1"/>
          </p:cNvSpPr>
          <p:nvPr>
            <p:ph type="body" sz="quarter" idx="10"/>
          </p:nvPr>
        </p:nvSpPr>
        <p:spPr>
          <a:xfrm>
            <a:off x="269303" y="1187963"/>
            <a:ext cx="11655078" cy="3427092"/>
          </a:xfrm>
        </p:spPr>
        <p:txBody>
          <a:bodyPr/>
          <a:lstStyle/>
          <a:p>
            <a:pPr fontAlgn="ctr"/>
            <a:r>
              <a:rPr lang="en-US" sz="2800" dirty="0"/>
              <a:t>Intents</a:t>
            </a:r>
          </a:p>
          <a:p>
            <a:pPr fontAlgn="ctr"/>
            <a:r>
              <a:rPr lang="en-US" sz="2800" dirty="0"/>
              <a:t>Utterances</a:t>
            </a:r>
          </a:p>
          <a:p>
            <a:pPr fontAlgn="ctr"/>
            <a:r>
              <a:rPr lang="en-US" sz="2800" dirty="0"/>
              <a:t>Entities</a:t>
            </a:r>
          </a:p>
          <a:p>
            <a:pPr fontAlgn="ctr"/>
            <a:r>
              <a:rPr lang="en-US" sz="2800" dirty="0"/>
              <a:t>Training and testing</a:t>
            </a:r>
          </a:p>
          <a:p>
            <a:pPr fontAlgn="ctr"/>
            <a:r>
              <a:rPr lang="en-US" sz="2800" dirty="0"/>
              <a:t>Publishing</a:t>
            </a:r>
          </a:p>
          <a:p>
            <a:pPr fontAlgn="ctr"/>
            <a:r>
              <a:rPr lang="en-US" sz="2800" dirty="0"/>
              <a:t>Features/Patterns</a:t>
            </a:r>
          </a:p>
          <a:p>
            <a:pPr fontAlgn="ctr"/>
            <a:r>
              <a:rPr lang="en-US" sz="2800" dirty="0"/>
              <a:t>Active learning</a:t>
            </a:r>
          </a:p>
        </p:txBody>
      </p:sp>
    </p:spTree>
    <p:extLst>
      <p:ext uri="{BB962C8B-B14F-4D97-AF65-F5344CB8AC3E}">
        <p14:creationId xmlns:p14="http://schemas.microsoft.com/office/powerpoint/2010/main" val="107949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LUIS concepts</a:t>
            </a:r>
          </a:p>
        </p:txBody>
      </p:sp>
      <p:sp>
        <p:nvSpPr>
          <p:cNvPr id="6" name="Text Placeholder 5"/>
          <p:cNvSpPr>
            <a:spLocks noGrp="1"/>
          </p:cNvSpPr>
          <p:nvPr>
            <p:ph type="body" sz="quarter" idx="10"/>
          </p:nvPr>
        </p:nvSpPr>
        <p:spPr>
          <a:xfrm>
            <a:off x="269303" y="1187963"/>
            <a:ext cx="11655078" cy="3154710"/>
          </a:xfrm>
        </p:spPr>
        <p:txBody>
          <a:bodyPr/>
          <a:lstStyle/>
          <a:p>
            <a:pPr fontAlgn="ctr"/>
            <a:r>
              <a:rPr lang="en-US" sz="2800" dirty="0">
                <a:solidFill>
                  <a:schemeClr val="bg2"/>
                </a:solidFill>
              </a:rPr>
              <a:t>Intents</a:t>
            </a:r>
          </a:p>
          <a:p>
            <a:pPr lvl="1" fontAlgn="ctr"/>
            <a:r>
              <a:rPr lang="en-US" sz="2400" dirty="0">
                <a:solidFill>
                  <a:schemeClr val="bg2"/>
                </a:solidFill>
              </a:rPr>
              <a:t>Actions the user wants to perform</a:t>
            </a:r>
          </a:p>
          <a:p>
            <a:pPr fontAlgn="ctr"/>
            <a:r>
              <a:rPr lang="en-US" sz="2800" dirty="0">
                <a:solidFill>
                  <a:schemeClr val="bg2"/>
                </a:solidFill>
              </a:rPr>
              <a:t>Utterances</a:t>
            </a:r>
          </a:p>
          <a:p>
            <a:pPr lvl="1" fontAlgn="ctr"/>
            <a:r>
              <a:rPr lang="en-US" sz="2400" dirty="0">
                <a:solidFill>
                  <a:schemeClr val="bg2"/>
                </a:solidFill>
              </a:rPr>
              <a:t>Text input from a user your app needs to understand</a:t>
            </a:r>
          </a:p>
          <a:p>
            <a:pPr fontAlgn="ctr"/>
            <a:r>
              <a:rPr lang="en-US" sz="2800" dirty="0">
                <a:solidFill>
                  <a:schemeClr val="bg2"/>
                </a:solidFill>
              </a:rPr>
              <a:t>Entities</a:t>
            </a:r>
          </a:p>
          <a:p>
            <a:pPr lvl="1" fontAlgn="ctr"/>
            <a:r>
              <a:rPr lang="en-US" sz="2400" dirty="0">
                <a:solidFill>
                  <a:schemeClr val="bg2"/>
                </a:solidFill>
              </a:rPr>
              <a:t>Detailed information that is relevant to the utterance</a:t>
            </a:r>
          </a:p>
          <a:p>
            <a:pPr lvl="1" fontAlgn="ctr"/>
            <a:endParaRPr lang="en-US" sz="2400" dirty="0">
              <a:solidFill>
                <a:schemeClr val="bg2"/>
              </a:solidFill>
            </a:endParaRPr>
          </a:p>
        </p:txBody>
      </p:sp>
      <p:graphicFrame>
        <p:nvGraphicFramePr>
          <p:cNvPr id="3" name="Table 2">
            <a:extLst>
              <a:ext uri="{FF2B5EF4-FFF2-40B4-BE49-F238E27FC236}">
                <a16:creationId xmlns:a16="http://schemas.microsoft.com/office/drawing/2014/main" id="{A0AADE41-4A7D-4CF2-95CD-C228646D3377}"/>
              </a:ext>
            </a:extLst>
          </p:cNvPr>
          <p:cNvGraphicFramePr>
            <a:graphicFrameLocks noGrp="1"/>
          </p:cNvGraphicFramePr>
          <p:nvPr>
            <p:extLst/>
          </p:nvPr>
        </p:nvGraphicFramePr>
        <p:xfrm>
          <a:off x="1512806" y="4342673"/>
          <a:ext cx="8770320" cy="1741932"/>
        </p:xfrm>
        <a:graphic>
          <a:graphicData uri="http://schemas.openxmlformats.org/drawingml/2006/table">
            <a:tbl>
              <a:tblPr firstRow="1" bandRow="1">
                <a:tableStyleId>{5C22544A-7EE6-4342-B048-85BDC9FD1C3A}</a:tableStyleId>
              </a:tblPr>
              <a:tblGrid>
                <a:gridCol w="2923440">
                  <a:extLst>
                    <a:ext uri="{9D8B030D-6E8A-4147-A177-3AD203B41FA5}">
                      <a16:colId xmlns:a16="http://schemas.microsoft.com/office/drawing/2014/main" val="1705052969"/>
                    </a:ext>
                  </a:extLst>
                </a:gridCol>
                <a:gridCol w="3739109">
                  <a:extLst>
                    <a:ext uri="{9D8B030D-6E8A-4147-A177-3AD203B41FA5}">
                      <a16:colId xmlns:a16="http://schemas.microsoft.com/office/drawing/2014/main" val="4272089051"/>
                    </a:ext>
                  </a:extLst>
                </a:gridCol>
                <a:gridCol w="2107771">
                  <a:extLst>
                    <a:ext uri="{9D8B030D-6E8A-4147-A177-3AD203B41FA5}">
                      <a16:colId xmlns:a16="http://schemas.microsoft.com/office/drawing/2014/main" val="3889869849"/>
                    </a:ext>
                  </a:extLst>
                </a:gridCol>
              </a:tblGrid>
              <a:tr h="370840">
                <a:tc>
                  <a:txBody>
                    <a:bodyPr/>
                    <a:lstStyle/>
                    <a:p>
                      <a:r>
                        <a:rPr lang="en-US" dirty="0"/>
                        <a:t>Intent</a:t>
                      </a:r>
                    </a:p>
                  </a:txBody>
                  <a:tcPr/>
                </a:tc>
                <a:tc>
                  <a:txBody>
                    <a:bodyPr/>
                    <a:lstStyle/>
                    <a:p>
                      <a:r>
                        <a:rPr lang="en-US" dirty="0"/>
                        <a:t>Sample user utterance</a:t>
                      </a:r>
                    </a:p>
                  </a:txBody>
                  <a:tcPr/>
                </a:tc>
                <a:tc>
                  <a:txBody>
                    <a:bodyPr/>
                    <a:lstStyle/>
                    <a:p>
                      <a:r>
                        <a:rPr lang="en-US" dirty="0"/>
                        <a:t>Entities</a:t>
                      </a:r>
                    </a:p>
                  </a:txBody>
                  <a:tcPr/>
                </a:tc>
                <a:extLst>
                  <a:ext uri="{0D108BD9-81ED-4DB2-BD59-A6C34878D82A}">
                    <a16:rowId xmlns:a16="http://schemas.microsoft.com/office/drawing/2014/main" val="568740084"/>
                  </a:ext>
                </a:extLst>
              </a:tr>
              <a:tr h="370840">
                <a:tc>
                  <a:txBody>
                    <a:bodyPr/>
                    <a:lstStyle/>
                    <a:p>
                      <a:r>
                        <a:rPr lang="en-US" dirty="0" err="1"/>
                        <a:t>BookFlight</a:t>
                      </a:r>
                      <a:endParaRPr lang="en-US" dirty="0"/>
                    </a:p>
                  </a:txBody>
                  <a:tcPr/>
                </a:tc>
                <a:tc>
                  <a:txBody>
                    <a:bodyPr/>
                    <a:lstStyle/>
                    <a:p>
                      <a:r>
                        <a:rPr lang="en-US" dirty="0"/>
                        <a:t>“Book a flight to </a:t>
                      </a:r>
                      <a:r>
                        <a:rPr lang="en-US" b="1" dirty="0"/>
                        <a:t>Seattle</a:t>
                      </a:r>
                      <a:r>
                        <a:rPr lang="en-US" dirty="0"/>
                        <a:t>?”</a:t>
                      </a:r>
                    </a:p>
                  </a:txBody>
                  <a:tcPr/>
                </a:tc>
                <a:tc>
                  <a:txBody>
                    <a:bodyPr/>
                    <a:lstStyle/>
                    <a:p>
                      <a:r>
                        <a:rPr lang="en-US" dirty="0"/>
                        <a:t>Seattle</a:t>
                      </a:r>
                    </a:p>
                  </a:txBody>
                  <a:tcPr/>
                </a:tc>
                <a:extLst>
                  <a:ext uri="{0D108BD9-81ED-4DB2-BD59-A6C34878D82A}">
                    <a16:rowId xmlns:a16="http://schemas.microsoft.com/office/drawing/2014/main" val="537755736"/>
                  </a:ext>
                </a:extLst>
              </a:tr>
              <a:tr h="370840">
                <a:tc>
                  <a:txBody>
                    <a:bodyPr/>
                    <a:lstStyle/>
                    <a:p>
                      <a:r>
                        <a:rPr lang="en-US" dirty="0" err="1"/>
                        <a:t>StoreHoursAndLocation</a:t>
                      </a:r>
                      <a:endParaRPr lang="en-US" dirty="0"/>
                    </a:p>
                  </a:txBody>
                  <a:tcPr/>
                </a:tc>
                <a:tc>
                  <a:txBody>
                    <a:bodyPr/>
                    <a:lstStyle/>
                    <a:p>
                      <a:r>
                        <a:rPr lang="en-US" dirty="0"/>
                        <a:t>“When does your store </a:t>
                      </a:r>
                      <a:r>
                        <a:rPr lang="en-US" b="1" dirty="0"/>
                        <a:t>open</a:t>
                      </a:r>
                      <a:r>
                        <a:rPr lang="en-US" dirty="0"/>
                        <a:t>?”</a:t>
                      </a:r>
                    </a:p>
                  </a:txBody>
                  <a:tcPr/>
                </a:tc>
                <a:tc>
                  <a:txBody>
                    <a:bodyPr/>
                    <a:lstStyle/>
                    <a:p>
                      <a:r>
                        <a:rPr lang="en-US" dirty="0"/>
                        <a:t>open</a:t>
                      </a:r>
                    </a:p>
                  </a:txBody>
                  <a:tcPr/>
                </a:tc>
                <a:extLst>
                  <a:ext uri="{0D108BD9-81ED-4DB2-BD59-A6C34878D82A}">
                    <a16:rowId xmlns:a16="http://schemas.microsoft.com/office/drawing/2014/main" val="4263627490"/>
                  </a:ext>
                </a:extLst>
              </a:tr>
              <a:tr h="370840">
                <a:tc>
                  <a:txBody>
                    <a:bodyPr/>
                    <a:lstStyle/>
                    <a:p>
                      <a:r>
                        <a:rPr lang="en-US" dirty="0" err="1"/>
                        <a:t>ScheduleMeeting</a:t>
                      </a:r>
                      <a:endParaRPr lang="en-US" dirty="0"/>
                    </a:p>
                  </a:txBody>
                  <a:tcPr/>
                </a:tc>
                <a:tc>
                  <a:txBody>
                    <a:bodyPr/>
                    <a:lstStyle/>
                    <a:p>
                      <a:r>
                        <a:rPr lang="en-US" dirty="0"/>
                        <a:t>“Schedule a meeting at </a:t>
                      </a:r>
                      <a:r>
                        <a:rPr lang="en-US" b="1" dirty="0"/>
                        <a:t>1PM</a:t>
                      </a:r>
                      <a:r>
                        <a:rPr lang="en-US" dirty="0"/>
                        <a:t> with </a:t>
                      </a:r>
                      <a:r>
                        <a:rPr lang="en-US" b="1" dirty="0"/>
                        <a:t>Bob</a:t>
                      </a:r>
                      <a:r>
                        <a:rPr lang="en-US" dirty="0"/>
                        <a:t> in Distribution”</a:t>
                      </a:r>
                    </a:p>
                  </a:txBody>
                  <a:tcPr/>
                </a:tc>
                <a:tc>
                  <a:txBody>
                    <a:bodyPr/>
                    <a:lstStyle/>
                    <a:p>
                      <a:r>
                        <a:rPr lang="en-US" dirty="0"/>
                        <a:t>1PM, Bob</a:t>
                      </a:r>
                    </a:p>
                  </a:txBody>
                  <a:tcPr/>
                </a:tc>
                <a:extLst>
                  <a:ext uri="{0D108BD9-81ED-4DB2-BD59-A6C34878D82A}">
                    <a16:rowId xmlns:a16="http://schemas.microsoft.com/office/drawing/2014/main" val="2668409926"/>
                  </a:ext>
                </a:extLst>
              </a:tr>
            </a:tbl>
          </a:graphicData>
        </a:graphic>
      </p:graphicFrame>
      <p:sp>
        <p:nvSpPr>
          <p:cNvPr id="4" name="Rectangle 3">
            <a:extLst>
              <a:ext uri="{FF2B5EF4-FFF2-40B4-BE49-F238E27FC236}">
                <a16:creationId xmlns:a16="http://schemas.microsoft.com/office/drawing/2014/main" id="{A3837977-B1B1-4995-A54C-8F0ADF3DC799}"/>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spTree>
    <p:extLst>
      <p:ext uri="{BB962C8B-B14F-4D97-AF65-F5344CB8AC3E}">
        <p14:creationId xmlns:p14="http://schemas.microsoft.com/office/powerpoint/2010/main" val="181410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LUIS concepts</a:t>
            </a:r>
          </a:p>
        </p:txBody>
      </p:sp>
      <p:sp>
        <p:nvSpPr>
          <p:cNvPr id="4" name="Rectangle 3">
            <a:extLst>
              <a:ext uri="{FF2B5EF4-FFF2-40B4-BE49-F238E27FC236}">
                <a16:creationId xmlns:a16="http://schemas.microsoft.com/office/drawing/2014/main" id="{A3837977-B1B1-4995-A54C-8F0ADF3DC799}"/>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sp>
        <p:nvSpPr>
          <p:cNvPr id="5" name="Text Placeholder 4">
            <a:extLst>
              <a:ext uri="{FF2B5EF4-FFF2-40B4-BE49-F238E27FC236}">
                <a16:creationId xmlns:a16="http://schemas.microsoft.com/office/drawing/2014/main" id="{A0813829-4E60-4C71-8971-E1313CE6A1E2}"/>
              </a:ext>
            </a:extLst>
          </p:cNvPr>
          <p:cNvSpPr>
            <a:spLocks noGrp="1"/>
          </p:cNvSpPr>
          <p:nvPr>
            <p:ph type="body" sz="quarter" idx="10"/>
          </p:nvPr>
        </p:nvSpPr>
        <p:spPr>
          <a:xfrm>
            <a:off x="269239" y="1189177"/>
            <a:ext cx="11653523" cy="2468368"/>
          </a:xfrm>
        </p:spPr>
        <p:txBody>
          <a:bodyPr/>
          <a:lstStyle/>
          <a:p>
            <a:r>
              <a:rPr lang="en-US" sz="2800" dirty="0">
                <a:solidFill>
                  <a:schemeClr val="bg2"/>
                </a:solidFill>
              </a:rPr>
              <a:t>Simple entities</a:t>
            </a:r>
          </a:p>
          <a:p>
            <a:r>
              <a:rPr lang="en-US" sz="2800" dirty="0">
                <a:solidFill>
                  <a:schemeClr val="bg2"/>
                </a:solidFill>
              </a:rPr>
              <a:t>Hierarchical entities</a:t>
            </a:r>
          </a:p>
          <a:p>
            <a:r>
              <a:rPr lang="en-US" sz="2800" dirty="0">
                <a:solidFill>
                  <a:schemeClr val="bg2"/>
                </a:solidFill>
              </a:rPr>
              <a:t>Composite entities</a:t>
            </a:r>
          </a:p>
          <a:p>
            <a:r>
              <a:rPr lang="en-US" sz="2800" dirty="0">
                <a:solidFill>
                  <a:schemeClr val="bg2"/>
                </a:solidFill>
              </a:rPr>
              <a:t>Prebuilt entities</a:t>
            </a:r>
          </a:p>
          <a:p>
            <a:r>
              <a:rPr lang="en-US" sz="2800" dirty="0">
                <a:solidFill>
                  <a:schemeClr val="bg2"/>
                </a:solidFill>
              </a:rPr>
              <a:t>List entities</a:t>
            </a:r>
          </a:p>
        </p:txBody>
      </p:sp>
      <p:pic>
        <p:nvPicPr>
          <p:cNvPr id="8" name="Picture 7" descr="A screenshot of a cell phone&#10;&#10;Description generated with very high confidence">
            <a:extLst>
              <a:ext uri="{FF2B5EF4-FFF2-40B4-BE49-F238E27FC236}">
                <a16:creationId xmlns:a16="http://schemas.microsoft.com/office/drawing/2014/main" id="{73573B4B-07A4-4D10-9C5C-6C70BFAA8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445" y="2111644"/>
            <a:ext cx="4214954" cy="1491004"/>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CECC698B-1BDC-47F6-8D5B-021F8AB82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972" y="1873189"/>
            <a:ext cx="5868666" cy="2092414"/>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DEC95476-56DD-4EE4-8B61-2CDF687A5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331" y="1727615"/>
            <a:ext cx="6579620" cy="2962938"/>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25D85238-095A-4310-8998-BA1D66AF2A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184" y="1727582"/>
            <a:ext cx="1747896" cy="2121584"/>
          </a:xfrm>
          <a:prstGeom prst="rect">
            <a:avLst/>
          </a:prstGeom>
        </p:spPr>
      </p:pic>
      <p:pic>
        <p:nvPicPr>
          <p:cNvPr id="15" name="Picture 14">
            <a:extLst>
              <a:ext uri="{FF2B5EF4-FFF2-40B4-BE49-F238E27FC236}">
                <a16:creationId xmlns:a16="http://schemas.microsoft.com/office/drawing/2014/main" id="{D04AF757-BE59-415B-9C55-B0C2EAC3AE07}"/>
              </a:ext>
            </a:extLst>
          </p:cNvPr>
          <p:cNvPicPr>
            <a:picLocks noChangeAspect="1"/>
          </p:cNvPicPr>
          <p:nvPr/>
        </p:nvPicPr>
        <p:blipFill>
          <a:blip r:embed="rId7"/>
          <a:stretch>
            <a:fillRect/>
          </a:stretch>
        </p:blipFill>
        <p:spPr>
          <a:xfrm>
            <a:off x="5820080" y="544915"/>
            <a:ext cx="3422371" cy="5768169"/>
          </a:xfrm>
          <a:prstGeom prst="rect">
            <a:avLst/>
          </a:prstGeom>
        </p:spPr>
      </p:pic>
      <p:pic>
        <p:nvPicPr>
          <p:cNvPr id="18" name="Picture 17" descr="A screenshot of a computer screen&#10;&#10;Description generated with very high confidence">
            <a:extLst>
              <a:ext uri="{FF2B5EF4-FFF2-40B4-BE49-F238E27FC236}">
                <a16:creationId xmlns:a16="http://schemas.microsoft.com/office/drawing/2014/main" id="{BAD28232-98EA-4930-84D1-762205675F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8471" y="1404461"/>
            <a:ext cx="8034291" cy="4281818"/>
          </a:xfrm>
          <a:prstGeom prst="rect">
            <a:avLst/>
          </a:prstGeom>
        </p:spPr>
      </p:pic>
      <p:pic>
        <p:nvPicPr>
          <p:cNvPr id="20" name="Picture 19" descr="A screenshot of a cell phone&#10;&#10;Description generated with high confidence">
            <a:extLst>
              <a:ext uri="{FF2B5EF4-FFF2-40B4-BE49-F238E27FC236}">
                <a16:creationId xmlns:a16="http://schemas.microsoft.com/office/drawing/2014/main" id="{9439A9AE-B081-4E4E-BA42-1EA8E0618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3157" y="2431945"/>
            <a:ext cx="4946462" cy="1588075"/>
          </a:xfrm>
          <a:prstGeom prst="rect">
            <a:avLst/>
          </a:prstGeom>
        </p:spPr>
      </p:pic>
    </p:spTree>
    <p:extLst>
      <p:ext uri="{BB962C8B-B14F-4D97-AF65-F5344CB8AC3E}">
        <p14:creationId xmlns:p14="http://schemas.microsoft.com/office/powerpoint/2010/main" val="190370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14cf87b9-506c-4eb7-bdeb-55290b0635a3"/>
    <ds:schemaRef ds:uri="http://purl.org/dc/elements/1.1/"/>
    <ds:schemaRef ds:uri="http://schemas.microsoft.com/office/2006/metadata/properties"/>
    <ds:schemaRef ds:uri="http://purl.org/dc/terms/"/>
    <ds:schemaRef ds:uri="7c45f18c-b2ec-4e3b-9613-4a8f6bc85080"/>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03AE0A36-D259-4E67-853A-9939A145BE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13738</TotalTime>
  <Words>1177</Words>
  <Application>Microsoft Office PowerPoint</Application>
  <PresentationFormat>Widescreen</PresentationFormat>
  <Paragraphs>173</Paragraphs>
  <Slides>16</Slides>
  <Notes>16</Notes>
  <HiddenSlides>2</HiddenSlides>
  <MMClips>0</MMClips>
  <ScaleCrop>false</ScaleCrop>
  <HeadingPairs>
    <vt:vector size="8" baseType="variant">
      <vt:variant>
        <vt:lpstr>Fonts Used</vt:lpstr>
      </vt:variant>
      <vt:variant>
        <vt:i4>10</vt:i4>
      </vt:variant>
      <vt:variant>
        <vt:lpstr>Theme</vt:lpstr>
      </vt:variant>
      <vt:variant>
        <vt:i4>15</vt:i4>
      </vt:variant>
      <vt:variant>
        <vt:lpstr>Embedded OLE Servers</vt:lpstr>
      </vt:variant>
      <vt:variant>
        <vt:i4>1</vt:i4>
      </vt:variant>
      <vt:variant>
        <vt:lpstr>Slide Titles</vt:lpstr>
      </vt:variant>
      <vt:variant>
        <vt:i4>16</vt:i4>
      </vt:variant>
    </vt:vector>
  </HeadingPairs>
  <TitlesOfParts>
    <vt:vector size="42" baseType="lpstr">
      <vt:lpstr>-apple-system</vt:lpstr>
      <vt:lpstr>Arial</vt:lpstr>
      <vt:lpstr>Calibri</vt:lpstr>
      <vt:lpstr>Consolas</vt:lpstr>
      <vt:lpstr>Courier New</vt:lpstr>
      <vt:lpstr>Segoe UI</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think-cell Slide</vt:lpstr>
      <vt:lpstr>Day 2</vt:lpstr>
      <vt:lpstr>8:30-9:45 LUIS</vt:lpstr>
      <vt:lpstr>Welcome Back!!</vt:lpstr>
      <vt:lpstr>LUIS</vt:lpstr>
      <vt:lpstr>Why NLU?</vt:lpstr>
      <vt:lpstr>Microsoft's Language Understanding Intelligent Service (LUIS)</vt:lpstr>
      <vt:lpstr>Developing LUIS Models</vt:lpstr>
      <vt:lpstr>Key LUIS concepts</vt:lpstr>
      <vt:lpstr>Key LUIS concepts</vt:lpstr>
      <vt:lpstr>Training and testing your model</vt:lpstr>
      <vt:lpstr>Publishing your model</vt:lpstr>
      <vt:lpstr>Adding features to improve performance</vt:lpstr>
      <vt:lpstr>Adding patterns to improve performance</vt:lpstr>
      <vt:lpstr>Using active learning</vt:lpstr>
      <vt:lpstr> 9-9:45AM  https://github.com/Azure/LearnAI-Airlift   and check out my blog if you finish early   https://aka.ms/luis-notes   </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Anna Thomas</cp:lastModifiedBy>
  <cp:revision>5</cp:revision>
  <dcterms:created xsi:type="dcterms:W3CDTF">2018-06-29T11:43:45Z</dcterms:created>
  <dcterms:modified xsi:type="dcterms:W3CDTF">2018-11-26T22:03:13Z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